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9" r:id="rId13"/>
  </p:sldIdLst>
  <p:sldSz cx="9144000" cy="5143500" type="screen16x9"/>
  <p:notesSz cx="6858000" cy="9144000"/>
  <p:embeddedFontLst>
    <p:embeddedFont>
      <p:font typeface="Manrope" panose="020B0604020202020204" charset="0"/>
      <p:regular r:id="rId15"/>
      <p:bold r:id="rId16"/>
    </p:embeddedFont>
    <p:embeddedFont>
      <p:font typeface="Manrope SemiBol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D989AF-C1B6-4077-AB6D-EB304BCF73A9}">
  <a:tblStyle styleId="{90D989AF-C1B6-4077-AB6D-EB304BCF7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1224" y="60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6520e7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bb6520e7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28D2973-C41D-C233-4652-CBCF90BE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C7273-AEC9-9019-4DB3-28489E01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B21862-0AF0-2C6F-D560-90FB6C2F2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65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awcdn.githack.com/sandeepudeg/AIforBharat/master/AIForall/mobilefriendly_update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Assemblers	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/>
              <a:t>[Professional Track]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for Rural Innovation &amp; Sustainable Systems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Sandeep Udeg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5" y="0"/>
            <a:ext cx="9039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0" y="374680"/>
            <a:ext cx="9144000" cy="4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(1/2)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154" name="Google Shape;154;p23"/>
          <p:cNvGraphicFramePr/>
          <p:nvPr>
            <p:extLst>
              <p:ext uri="{D42A27DB-BD31-4B8C-83A1-F6EECF244321}">
                <p14:modId xmlns:p14="http://schemas.microsoft.com/office/powerpoint/2010/main" val="133589052"/>
              </p:ext>
            </p:extLst>
          </p:nvPr>
        </p:nvGraphicFramePr>
        <p:xfrm>
          <a:off x="1272541" y="753440"/>
          <a:ext cx="6263641" cy="3992490"/>
        </p:xfrm>
        <a:graphic>
          <a:graphicData uri="http://schemas.openxmlformats.org/drawingml/2006/table">
            <a:tbl>
              <a:tblPr>
                <a:noFill/>
                <a:tableStyleId>{90D989AF-C1B6-4077-AB6D-EB304BCF73A9}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Layer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Service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Cost Model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Estimated Cost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Bedrock (Claude 3.5 Sonnet)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Pay-per-inference (tokens)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Moderate - High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Titan Embeddings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Pay-per-embedding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Strands Agents SDK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AWS Lambda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Pay-per-invocation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Bedrock Knowledge Bases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Usage-based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Amazon Open Search Serverless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Storage + query-based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Moderate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S3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Pay-per-storage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DynamoDB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On-demand reads/writes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Streamlit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Python Runtime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Kiro Tool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Tooling / Dev support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Minimal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</a:rPr>
                        <a:t>Model Context Protocol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</a:rPr>
                        <a:t>MCP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6711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6020C1-6615-9996-BC84-4608E0B22518}"/>
              </a:ext>
            </a:extLst>
          </p:cNvPr>
          <p:cNvSpPr txBox="1"/>
          <p:nvPr/>
        </p:nvSpPr>
        <p:spPr>
          <a:xfrm>
            <a:off x="822960" y="4707830"/>
            <a:ext cx="6970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tx1"/>
                </a:solidFill>
              </a:rPr>
              <a:t>Notes : </a:t>
            </a:r>
          </a:p>
          <a:p>
            <a:r>
              <a:rPr lang="en-IN" sz="1000" dirty="0"/>
              <a:t>1. Total cost is directly proportional to the number of users.  2. Depending on LLM selected cost can be further optimized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0" y="4204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(2/2)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25" y="792125"/>
            <a:ext cx="4645375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4529545" y="1823825"/>
            <a:ext cx="1641455" cy="18606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" y="792125"/>
            <a:ext cx="4390924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804575" y="1234700"/>
            <a:ext cx="5189700" cy="5685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138621" y="1819259"/>
            <a:ext cx="1566900" cy="17853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1711600" y="3962075"/>
            <a:ext cx="29067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67575"/>
            <a:ext cx="5028366" cy="6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8218825" y="4385350"/>
            <a:ext cx="876300" cy="60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00FF"/>
                </a:solidFill>
              </a:rPr>
              <a:t>Scan QR Code to view on Mobile</a:t>
            </a:r>
            <a:endParaRPr sz="900" dirty="0">
              <a:solidFill>
                <a:srgbClr val="0000FF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572000" y="4881020"/>
            <a:ext cx="31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**it’s only for simulation purposes actual cost may differ on case to case basis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1325" y="4297270"/>
            <a:ext cx="758025" cy="7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>
            <a:hlinkClick r:id="rId8"/>
          </p:cNvPr>
          <p:cNvSpPr/>
          <p:nvPr/>
        </p:nvSpPr>
        <p:spPr>
          <a:xfrm>
            <a:off x="5028375" y="4419100"/>
            <a:ext cx="1921800" cy="53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FF"/>
                </a:solidFill>
              </a:rPr>
              <a:t>Please click here to view the Cost Analysis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3875" y="510250"/>
            <a:ext cx="8991600" cy="4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Project Title: Gram-Setu  (Unified Rural Engine)</a:t>
            </a:r>
            <a:endParaRPr sz="764" b="1" dirty="0">
              <a:solidFill>
                <a:srgbClr val="0000FF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Vision</a:t>
            </a:r>
            <a:endParaRPr sz="96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a </a:t>
            </a:r>
            <a:r>
              <a:rPr lang="en-US" sz="900" b="1" dirty="0">
                <a:solidFill>
                  <a:schemeClr val="dk1"/>
                </a:solidFill>
              </a:rPr>
              <a:t>Unified Rural Ecosystem (URE) </a:t>
            </a:r>
            <a:r>
              <a:rPr lang="en-US" sz="800" dirty="0">
                <a:solidFill>
                  <a:schemeClr val="dk1"/>
                </a:solidFill>
              </a:rPr>
              <a:t>platform designed to bridge the digital divide for India’s heartland. Instead of isolated tools, we provide a </a:t>
            </a:r>
            <a:r>
              <a:rPr lang="en-US" sz="900" b="1" dirty="0">
                <a:solidFill>
                  <a:schemeClr val="dk1"/>
                </a:solidFill>
              </a:rPr>
              <a:t>Multi-Agent "Operating System" </a:t>
            </a:r>
            <a:r>
              <a:rPr lang="en-US" sz="800" dirty="0">
                <a:solidFill>
                  <a:schemeClr val="dk1"/>
                </a:solidFill>
              </a:rPr>
              <a:t>that manages the three most critical pillars of rural life: </a:t>
            </a:r>
            <a:r>
              <a:rPr lang="en-US" sz="800" b="1" dirty="0">
                <a:solidFill>
                  <a:schemeClr val="dk1"/>
                </a:solidFill>
              </a:rPr>
              <a:t>Agricultural Health, Government Welfare Access, &amp; Sustainable Resource Management</a:t>
            </a:r>
            <a:r>
              <a:rPr lang="en-US" sz="800" dirty="0">
                <a:solidFill>
                  <a:schemeClr val="dk1"/>
                </a:solidFill>
              </a:rPr>
              <a:t>.</a:t>
            </a:r>
            <a:endParaRPr sz="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Core Solution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Our solution employs a </a:t>
            </a:r>
            <a:r>
              <a:rPr lang="en-US" sz="900" b="1" dirty="0">
                <a:solidFill>
                  <a:schemeClr val="dk1"/>
                </a:solidFill>
              </a:rPr>
              <a:t>Supervisor-Worker Architecture</a:t>
            </a:r>
            <a:r>
              <a:rPr lang="en-US" sz="800" dirty="0">
                <a:solidFill>
                  <a:schemeClr val="dk1"/>
                </a:solidFill>
              </a:rPr>
              <a:t> to act as a proactive digital companion for rural citizens:</a:t>
            </a:r>
            <a:endParaRPr sz="800" b="1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Orchestrator: </a:t>
            </a:r>
            <a:r>
              <a:rPr lang="en-US" sz="800" dirty="0">
                <a:solidFill>
                  <a:schemeClr val="dk1"/>
                </a:solidFill>
              </a:rPr>
              <a:t>A central "Supervisor" agent that manages intent and conversation state, ensuring that data flows seamlessly between domains.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Agri-Expert : </a:t>
            </a:r>
            <a:r>
              <a:rPr lang="en-US" sz="800" dirty="0">
                <a:solidFill>
                  <a:schemeClr val="dk1"/>
                </a:solidFill>
              </a:rPr>
              <a:t>Provides instant crop disease diagnosis using multimodal vision grounded in the Plant Village dataset and connects users to real-time Mandi prices.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Policy-Navigator : </a:t>
            </a:r>
            <a:r>
              <a:rPr lang="en-US" sz="800" dirty="0">
                <a:solidFill>
                  <a:schemeClr val="dk1"/>
                </a:solidFill>
              </a:rPr>
              <a:t>Simplifies complex government schemes (like PM-Kisan and PKVY) using RAG (Retrieval-Augmented Generation) to provide eligibility hallucination-free advice.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Eco-Resource : </a:t>
            </a:r>
            <a:r>
              <a:rPr lang="en-US" sz="800" dirty="0">
                <a:solidFill>
                  <a:schemeClr val="dk1"/>
                </a:solidFill>
              </a:rPr>
              <a:t>Processes soil and weather data to provide precise irrigation and energy schedules, significantly reducing resource waste.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Technical Architecture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Intelligence: </a:t>
            </a:r>
            <a:r>
              <a:rPr lang="en-US" sz="800" dirty="0">
                <a:solidFill>
                  <a:schemeClr val="dk1"/>
                </a:solidFill>
              </a:rPr>
              <a:t>Powered by </a:t>
            </a:r>
            <a:r>
              <a:rPr lang="en-US" sz="900" b="1" dirty="0">
                <a:solidFill>
                  <a:schemeClr val="dk1"/>
                </a:solidFill>
              </a:rPr>
              <a:t>Claude 3.5 Sonnet </a:t>
            </a:r>
            <a:r>
              <a:rPr lang="en-US" sz="800" dirty="0">
                <a:solidFill>
                  <a:schemeClr val="dk1"/>
                </a:solidFill>
              </a:rPr>
              <a:t>via Amazon Bedrock for high-fidelity reasoning.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Orchestration: </a:t>
            </a:r>
            <a:r>
              <a:rPr lang="en-US" sz="800" dirty="0">
                <a:solidFill>
                  <a:schemeClr val="dk1"/>
                </a:solidFill>
              </a:rPr>
              <a:t>Built using the </a:t>
            </a:r>
            <a:r>
              <a:rPr lang="en-US" sz="900" b="1" dirty="0">
                <a:solidFill>
                  <a:schemeClr val="dk1"/>
                </a:solidFill>
              </a:rPr>
              <a:t>Strands Agents SDK </a:t>
            </a:r>
            <a:r>
              <a:rPr lang="en-US" sz="800" dirty="0">
                <a:solidFill>
                  <a:schemeClr val="dk1"/>
                </a:solidFill>
              </a:rPr>
              <a:t>for modular, agentic workflows.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Data Strategy: </a:t>
            </a:r>
            <a:r>
              <a:rPr lang="en-US" sz="800" dirty="0">
                <a:solidFill>
                  <a:schemeClr val="dk1"/>
                </a:solidFill>
              </a:rPr>
              <a:t>Uses </a:t>
            </a:r>
            <a:r>
              <a:rPr lang="en-US" sz="900" b="1" dirty="0">
                <a:solidFill>
                  <a:schemeClr val="dk1"/>
                </a:solidFill>
              </a:rPr>
              <a:t>Amazon S3 </a:t>
            </a:r>
            <a:r>
              <a:rPr lang="en-US" sz="800" dirty="0">
                <a:solidFill>
                  <a:schemeClr val="dk1"/>
                </a:solidFill>
              </a:rPr>
              <a:t>for image and sensor log storage, with </a:t>
            </a:r>
            <a:r>
              <a:rPr lang="en-US" sz="900" b="1" dirty="0">
                <a:solidFill>
                  <a:schemeClr val="dk1"/>
                </a:solidFill>
              </a:rPr>
              <a:t>Bedrock Knowledge Bases </a:t>
            </a:r>
            <a:r>
              <a:rPr lang="en-US" sz="800" dirty="0">
                <a:solidFill>
                  <a:schemeClr val="dk1"/>
                </a:solidFill>
              </a:rPr>
              <a:t>for grounding policy advice in verified datasets.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Responsible AI: </a:t>
            </a:r>
            <a:r>
              <a:rPr lang="en-US" sz="800" dirty="0">
                <a:solidFill>
                  <a:schemeClr val="dk1"/>
                </a:solidFill>
              </a:rPr>
              <a:t>Integrated with </a:t>
            </a:r>
            <a:r>
              <a:rPr lang="en-US" sz="900" b="1" dirty="0">
                <a:solidFill>
                  <a:schemeClr val="dk1"/>
                </a:solidFill>
              </a:rPr>
              <a:t>Bedrock Guardrails </a:t>
            </a:r>
            <a:r>
              <a:rPr lang="en-US" sz="800" dirty="0">
                <a:solidFill>
                  <a:schemeClr val="dk1"/>
                </a:solidFill>
              </a:rPr>
              <a:t>to ensure all advice is safe, culturally sensitive, and </a:t>
            </a:r>
            <a:r>
              <a:rPr lang="en-US" sz="900" b="1" dirty="0">
                <a:solidFill>
                  <a:schemeClr val="dk1"/>
                </a:solidFill>
              </a:rPr>
              <a:t>privacy-compliant.</a:t>
            </a: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MCP: </a:t>
            </a:r>
            <a:r>
              <a:rPr lang="en-US" sz="800" dirty="0">
                <a:solidFill>
                  <a:schemeClr val="dk1"/>
                </a:solidFill>
              </a:rPr>
              <a:t>It </a:t>
            </a:r>
            <a:r>
              <a:rPr lang="en-US" sz="900" dirty="0">
                <a:solidFill>
                  <a:schemeClr val="dk1"/>
                </a:solidFill>
              </a:rPr>
              <a:t>allows orchestrator to securely connect to external data source and act as a standardized </a:t>
            </a:r>
            <a:r>
              <a:rPr lang="en-US" sz="900" b="1" dirty="0">
                <a:solidFill>
                  <a:schemeClr val="dk1"/>
                </a:solidFill>
              </a:rPr>
              <a:t>plug and play </a:t>
            </a:r>
            <a:r>
              <a:rPr lang="en-US" sz="900" dirty="0">
                <a:solidFill>
                  <a:schemeClr val="dk1"/>
                </a:solidFill>
              </a:rPr>
              <a:t>interface between Agent and data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Impact &amp; Scalability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built to be voice-first and multilingual, making it accessible to users regardless of their literacy level. By optimizing resource use and providing direct market/subsidy linkages, the platform aims to increase net farmer income by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900" b="1" dirty="0">
                <a:solidFill>
                  <a:schemeClr val="dk1"/>
                </a:solidFill>
              </a:rPr>
              <a:t>18–22%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800" dirty="0">
                <a:solidFill>
                  <a:schemeClr val="dk1"/>
                </a:solidFill>
              </a:rPr>
              <a:t>while reducing water consumption by up to </a:t>
            </a:r>
            <a:r>
              <a:rPr lang="en-US" sz="900" b="1" dirty="0">
                <a:solidFill>
                  <a:schemeClr val="dk1"/>
                </a:solidFill>
              </a:rPr>
              <a:t>45%.</a:t>
            </a:r>
            <a:endParaRPr sz="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000" y="616350"/>
            <a:ext cx="8666100" cy="4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Your solution should be able to explain the following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different is it from any of the other existing ideas? 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Unlike existing siloed </a:t>
            </a:r>
            <a:r>
              <a:rPr lang="en-US" sz="800" dirty="0" err="1">
                <a:solidFill>
                  <a:schemeClr val="dk1"/>
                </a:solidFill>
              </a:rPr>
              <a:t>agri</a:t>
            </a:r>
            <a:r>
              <a:rPr lang="en-US" sz="800" dirty="0">
                <a:solidFill>
                  <a:schemeClr val="dk1"/>
                </a:solidFill>
              </a:rPr>
              <a:t>-tech solutions, our platform unifies multiple rural services into a single AI-driven ecosystem that delivers integrated, actionable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Potential for AI-driven unified decision support not just for specific tasks but for overarching strategy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Holistic integration of data across advisory, environmental, market, and operational layers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 shift from standalone tools or service networks to intelligent ecosystem insights</a:t>
            </a:r>
            <a:endParaRPr sz="800" dirty="0">
              <a:solidFill>
                <a:schemeClr val="dk1"/>
              </a:solidFill>
            </a:endParaRPr>
          </a:p>
          <a:p>
            <a:pPr marL="167336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will it be able to solve the problem?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By integrating fragmented rural data and applying AI-driven decision intelligence, the platform transforms complex agricultural challenges into clear solutions.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Data Integration from Multiple Sources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AI-Driven Analysis &amp;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Based Decision Making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Continuous Learning &amp; Improvement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167336" lvl="0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USP of the proposed solution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A unified AI decision ecosystem that transforms fragmented rural data into actionable, intelligent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One Platform, One AI Brain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Aware Decision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Ecosystem-Scale Impact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A0D540E-1F21-3A54-F1B9-88CD102C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1D016726-FB10-A268-FA8D-49A71A8DC5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1BB3A0D6-D97A-2DC0-3136-B98F6E6EA9DE}"/>
              </a:ext>
            </a:extLst>
          </p:cNvPr>
          <p:cNvSpPr txBox="1"/>
          <p:nvPr/>
        </p:nvSpPr>
        <p:spPr>
          <a:xfrm>
            <a:off x="55436" y="427666"/>
            <a:ext cx="9033109" cy="46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IN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Core Differentiator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lang="en-IN"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53D5AF-C222-FA7B-E80A-6A36E17F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40" y="764140"/>
            <a:ext cx="4347317" cy="4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0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" y="414525"/>
            <a:ext cx="9144000" cy="462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4F2FE-3F1C-21C0-4771-61A59F06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70" y="796290"/>
            <a:ext cx="4301490" cy="424201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0" name="Google Shape;80;p16"/>
          <p:cNvSpPr/>
          <p:nvPr/>
        </p:nvSpPr>
        <p:spPr>
          <a:xfrm>
            <a:off x="2772293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614284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2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772293" y="3538317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14284" y="3491135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193288" y="343970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-25" y="497125"/>
            <a:ext cx="9144000" cy="4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Process flow diagram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800" y="880275"/>
            <a:ext cx="5332776" cy="41671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2" name="Google Shape;92;p17"/>
          <p:cNvSpPr/>
          <p:nvPr/>
        </p:nvSpPr>
        <p:spPr>
          <a:xfrm>
            <a:off x="5212395" y="4581567"/>
            <a:ext cx="1693200" cy="4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🟢 Green = Input/Output </a:t>
            </a: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🔵 Blue = Agents</a:t>
            </a: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🟠 Orange = Data Sources</a:t>
            </a: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0" y="471950"/>
            <a:ext cx="91440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Wireframes diagrams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9" name="Google Shape;99;p18"/>
          <p:cNvSpPr txBox="1"/>
          <p:nvPr/>
        </p:nvSpPr>
        <p:spPr>
          <a:xfrm rot="-2451197">
            <a:off x="3421380" y="3246120"/>
            <a:ext cx="123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Sandeep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708425" y="1399875"/>
            <a:ext cx="1138800" cy="279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User Provided Input</a:t>
            </a:r>
            <a:endParaRPr sz="7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3900"/>
            <a:ext cx="9144027" cy="3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356801" y="3882049"/>
            <a:ext cx="1138824" cy="237901"/>
          </a:xfrm>
          <a:prstGeom prst="wedgeRectCallout">
            <a:avLst>
              <a:gd name="adj1" fmla="val -24814"/>
              <a:gd name="adj2" fmla="val 18704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Crop image upload</a:t>
            </a:r>
            <a:endParaRPr sz="800" dirty="0"/>
          </a:p>
        </p:txBody>
      </p:sp>
      <p:sp>
        <p:nvSpPr>
          <p:cNvPr id="103" name="Google Shape;103;p18"/>
          <p:cNvSpPr/>
          <p:nvPr/>
        </p:nvSpPr>
        <p:spPr>
          <a:xfrm>
            <a:off x="2629750" y="3921775"/>
            <a:ext cx="994200" cy="237900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voice input</a:t>
            </a:r>
            <a:endParaRPr sz="800" dirty="0"/>
          </a:p>
        </p:txBody>
      </p:sp>
      <p:sp>
        <p:nvSpPr>
          <p:cNvPr id="104" name="Google Shape;104;p18"/>
          <p:cNvSpPr/>
          <p:nvPr/>
        </p:nvSpPr>
        <p:spPr>
          <a:xfrm>
            <a:off x="4572000" y="3978199"/>
            <a:ext cx="842100" cy="237901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message </a:t>
            </a:r>
            <a:endParaRPr sz="800" dirty="0"/>
          </a:p>
        </p:txBody>
      </p:sp>
      <p:sp>
        <p:nvSpPr>
          <p:cNvPr id="105" name="Google Shape;105;p18"/>
          <p:cNvSpPr/>
          <p:nvPr/>
        </p:nvSpPr>
        <p:spPr>
          <a:xfrm>
            <a:off x="32760" y="1162534"/>
            <a:ext cx="1287900" cy="811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94850" y="2128650"/>
            <a:ext cx="1138800" cy="279900"/>
          </a:xfrm>
          <a:prstGeom prst="wedgeRectCallout">
            <a:avLst>
              <a:gd name="adj1" fmla="val 757"/>
              <a:gd name="adj2" fmla="val -10460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Navigation to load older communication</a:t>
            </a:r>
            <a:endParaRPr sz="800" dirty="0"/>
          </a:p>
        </p:txBody>
      </p:sp>
      <p:sp>
        <p:nvSpPr>
          <p:cNvPr id="107" name="Google Shape;107;p18"/>
          <p:cNvSpPr/>
          <p:nvPr/>
        </p:nvSpPr>
        <p:spPr>
          <a:xfrm>
            <a:off x="1616275" y="2264175"/>
            <a:ext cx="5591100" cy="131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779025" y="1679775"/>
            <a:ext cx="2996400" cy="448850"/>
          </a:xfrm>
          <a:prstGeom prst="wedgeRectCallout">
            <a:avLst>
              <a:gd name="adj1" fmla="val -48098"/>
              <a:gd name="adj2" fmla="val 110332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Agent output providing details of the uploaded images or text, action that needs to be taken for crop and market analysis along with the subsidy information</a:t>
            </a:r>
            <a:endParaRPr sz="800" dirty="0"/>
          </a:p>
        </p:txBody>
      </p:sp>
      <p:sp>
        <p:nvSpPr>
          <p:cNvPr id="109" name="Google Shape;109;p18"/>
          <p:cNvSpPr/>
          <p:nvPr/>
        </p:nvSpPr>
        <p:spPr>
          <a:xfrm>
            <a:off x="7519275" y="583950"/>
            <a:ext cx="1392000" cy="237900"/>
          </a:xfrm>
          <a:prstGeom prst="wedgeRectCallout">
            <a:avLst>
              <a:gd name="adj1" fmla="val 37932"/>
              <a:gd name="adj2" fmla="val 114754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Language selection option</a:t>
            </a:r>
            <a:endParaRPr sz="800" dirty="0"/>
          </a:p>
        </p:txBody>
      </p:sp>
      <p:sp>
        <p:nvSpPr>
          <p:cNvPr id="110" name="Google Shape;110;p18"/>
          <p:cNvSpPr/>
          <p:nvPr/>
        </p:nvSpPr>
        <p:spPr>
          <a:xfrm>
            <a:off x="2225340" y="924634"/>
            <a:ext cx="994200" cy="237900"/>
          </a:xfrm>
          <a:prstGeom prst="wedgeRectCallout">
            <a:avLst>
              <a:gd name="adj1" fmla="val -97349"/>
              <a:gd name="adj2" fmla="val 1211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Application name</a:t>
            </a:r>
            <a:endParaRPr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0" y="436825"/>
            <a:ext cx="8522400" cy="4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19" descr="Image of 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 descr="Image of 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 descr="Image of 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BAB12-85F7-4DC9-BC7B-67123483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61" y="820130"/>
            <a:ext cx="6748488" cy="4231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84725" y="561025"/>
            <a:ext cx="54489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1. Core Intelligence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Bedrock: </a:t>
            </a:r>
            <a:r>
              <a:rPr lang="en-US" sz="764" dirty="0">
                <a:solidFill>
                  <a:schemeClr val="dk1"/>
                </a:solidFill>
              </a:rPr>
              <a:t>Hosts and manages foundation models securely at scale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Anthropic Claude 3.5 Sonnet: </a:t>
            </a:r>
            <a:r>
              <a:rPr lang="en-US" sz="764" dirty="0">
                <a:solidFill>
                  <a:schemeClr val="dk1"/>
                </a:solidFill>
              </a:rPr>
              <a:t>Handles advanced reasoning and decision-making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Titan Embeddings: </a:t>
            </a:r>
            <a:r>
              <a:rPr lang="en-US" sz="764" dirty="0">
                <a:solidFill>
                  <a:schemeClr val="dk1"/>
                </a:solidFill>
              </a:rPr>
              <a:t>Generates vector embeddings for semantic search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2. Orchestration &amp; Agents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Strands Agents SDK:</a:t>
            </a:r>
            <a:r>
              <a:rPr lang="en-US" sz="764" dirty="0">
                <a:solidFill>
                  <a:schemeClr val="dk1"/>
                </a:solidFill>
              </a:rPr>
              <a:t> An open-source framework used to build the Supervisor-Worker agentic architecture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AWS Lambda:</a:t>
            </a:r>
            <a:r>
              <a:rPr lang="en-US" sz="764" dirty="0">
                <a:solidFill>
                  <a:schemeClr val="dk1"/>
                </a:solidFill>
              </a:rPr>
              <a:t> Provides serverless compute to execute logic and connect agents to external APIs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3. Data &amp; Knowledge (RAG)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 Knowledge Bases:</a:t>
            </a:r>
            <a:r>
              <a:rPr lang="en-US" sz="764" dirty="0">
                <a:solidFill>
                  <a:schemeClr val="dk1"/>
                </a:solidFill>
              </a:rPr>
              <a:t> Manages the RAG pipeline to link agents to private data source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OpenSearch Serverless:</a:t>
            </a:r>
            <a:r>
              <a:rPr lang="en-US" sz="764" dirty="0">
                <a:solidFill>
                  <a:schemeClr val="dk1"/>
                </a:solidFill>
              </a:rPr>
              <a:t> The vector database for low-latency retrieval of government schemes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S3:</a:t>
            </a:r>
            <a:r>
              <a:rPr lang="en-US" sz="764" dirty="0">
                <a:solidFill>
                  <a:schemeClr val="dk1"/>
                </a:solidFill>
              </a:rPr>
              <a:t> Scalable object storage for the Plant Village dataset and user-uploaded images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DynamoDB: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764" dirty="0">
                <a:solidFill>
                  <a:schemeClr val="dk1"/>
                </a:solidFill>
              </a:rPr>
              <a:t>Maintains session state and metadata.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4. Connectivity &amp; Interface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 err="1">
                <a:solidFill>
                  <a:schemeClr val="dk1"/>
                </a:solidFill>
              </a:rPr>
              <a:t>Streamlit</a:t>
            </a:r>
            <a:r>
              <a:rPr lang="en-US" sz="764" b="1" dirty="0">
                <a:solidFill>
                  <a:schemeClr val="dk1"/>
                </a:solidFill>
              </a:rPr>
              <a:t>: </a:t>
            </a:r>
            <a:r>
              <a:rPr lang="en-US" sz="764" dirty="0">
                <a:solidFill>
                  <a:schemeClr val="dk1"/>
                </a:solidFill>
              </a:rPr>
              <a:t>User-facing application interface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Python Runtime: </a:t>
            </a:r>
            <a:r>
              <a:rPr lang="en-US" sz="764" dirty="0">
                <a:solidFill>
                  <a:schemeClr val="dk1"/>
                </a:solidFill>
              </a:rPr>
              <a:t>Core execution environment for agent workflows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Kiro Tool: </a:t>
            </a:r>
            <a:r>
              <a:rPr lang="en-US" sz="764" dirty="0">
                <a:solidFill>
                  <a:schemeClr val="dk1"/>
                </a:solidFill>
              </a:rPr>
              <a:t>Supports agent monitoring and debugging</a:t>
            </a:r>
            <a:endParaRPr sz="764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773" y="561037"/>
            <a:ext cx="3024900" cy="41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969</Words>
  <Application>Microsoft Office PowerPoint</Application>
  <PresentationFormat>On-screen Show (16:9)</PresentationFormat>
  <Paragraphs>139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Manrope SemiBold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Sandeepudeg2025</cp:lastModifiedBy>
  <cp:revision>4</cp:revision>
  <dcterms:modified xsi:type="dcterms:W3CDTF">2026-01-24T15:59:49Z</dcterms:modified>
</cp:coreProperties>
</file>